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League Spartan" panose="020B0604020202020204" charset="0"/>
      <p:regular r:id="rId14"/>
    </p:embeddedFont>
    <p:embeddedFont>
      <p:font typeface="Open Sauce Light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55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mes, Leigh" userId="9a85ecbb-c01c-4c79-b575-715f17265e38" providerId="ADAL" clId="{32724CD9-BE6B-4371-9679-BA9D93887540}"/>
    <pc:docChg chg="modSld">
      <pc:chgData name="Holmes, Leigh" userId="9a85ecbb-c01c-4c79-b575-715f17265e38" providerId="ADAL" clId="{32724CD9-BE6B-4371-9679-BA9D93887540}" dt="2023-10-26T20:31:42.097" v="46" actId="20577"/>
      <pc:docMkLst>
        <pc:docMk/>
      </pc:docMkLst>
      <pc:sldChg chg="modSp mod">
        <pc:chgData name="Holmes, Leigh" userId="9a85ecbb-c01c-4c79-b575-715f17265e38" providerId="ADAL" clId="{32724CD9-BE6B-4371-9679-BA9D93887540}" dt="2023-10-26T20:31:42.097" v="46" actId="20577"/>
        <pc:sldMkLst>
          <pc:docMk/>
          <pc:sldMk cId="0" sldId="258"/>
        </pc:sldMkLst>
        <pc:spChg chg="mod">
          <ac:chgData name="Holmes, Leigh" userId="9a85ecbb-c01c-4c79-b575-715f17265e38" providerId="ADAL" clId="{32724CD9-BE6B-4371-9679-BA9D93887540}" dt="2023-10-26T20:31:42.097" v="46" actId="20577"/>
          <ac:spMkLst>
            <pc:docMk/>
            <pc:sldMk cId="0" sldId="258"/>
            <ac:spMk id="1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85556" y="454609"/>
            <a:ext cx="17316887" cy="9377782"/>
          </a:xfrm>
          <a:prstGeom prst="rect">
            <a:avLst/>
          </a:prstGeom>
          <a:solidFill>
            <a:srgbClr val="EFEFEF"/>
          </a:solidFill>
        </p:spPr>
      </p:sp>
      <p:sp>
        <p:nvSpPr>
          <p:cNvPr id="3" name="AutoShape 3"/>
          <p:cNvSpPr/>
          <p:nvPr/>
        </p:nvSpPr>
        <p:spPr>
          <a:xfrm>
            <a:off x="8556216" y="3485222"/>
            <a:ext cx="1175568" cy="137659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57220" y="652497"/>
            <a:ext cx="4173559" cy="125602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1942172"/>
            <a:ext cx="16230600" cy="146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00"/>
              </a:lnSpc>
            </a:pPr>
            <a:r>
              <a:rPr lang="en-US" sz="8500">
                <a:solidFill>
                  <a:srgbClr val="000000"/>
                </a:solidFill>
                <a:latin typeface="League Spartan"/>
              </a:rPr>
              <a:t>QR Code Scanner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819304" y="4106958"/>
            <a:ext cx="8649392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uce Light"/>
              </a:rPr>
              <a:t>Registration, Self-help, Technical Support and More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788384">
            <a:off x="4788999" y="4231603"/>
            <a:ext cx="8042298" cy="10212443"/>
          </a:xfrm>
          <a:prstGeom prst="rect">
            <a:avLst/>
          </a:prstGeom>
        </p:spPr>
      </p:pic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7433018" y="5025074"/>
            <a:ext cx="3658066" cy="7918980"/>
            <a:chOff x="0" y="0"/>
            <a:chExt cx="4762500" cy="103098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762500" cy="10309860"/>
            </a:xfrm>
            <a:custGeom>
              <a:avLst/>
              <a:gdLst/>
              <a:ahLst/>
              <a:cxnLst/>
              <a:rect l="l" t="t" r="r" b="b"/>
              <a:pathLst>
                <a:path w="4762500" h="10309860">
                  <a:moveTo>
                    <a:pt x="4762500" y="251460"/>
                  </a:moveTo>
                  <a:lnTo>
                    <a:pt x="4762500" y="10055860"/>
                  </a:lnTo>
                  <a:cubicBezTo>
                    <a:pt x="4762500" y="10196195"/>
                    <a:pt x="4648835" y="10309860"/>
                    <a:pt x="4508500" y="10309860"/>
                  </a:cubicBezTo>
                  <a:lnTo>
                    <a:pt x="254000" y="10309860"/>
                  </a:lnTo>
                  <a:cubicBezTo>
                    <a:pt x="113665" y="10309860"/>
                    <a:pt x="0" y="10196195"/>
                    <a:pt x="0" y="10055860"/>
                  </a:cubicBezTo>
                  <a:lnTo>
                    <a:pt x="0" y="251460"/>
                  </a:lnTo>
                  <a:cubicBezTo>
                    <a:pt x="0" y="122682"/>
                    <a:pt x="95885" y="16637"/>
                    <a:pt x="219964" y="0"/>
                  </a:cubicBezTo>
                  <a:lnTo>
                    <a:pt x="4542536" y="0"/>
                  </a:lnTo>
                  <a:cubicBezTo>
                    <a:pt x="4666615" y="16637"/>
                    <a:pt x="4762500" y="122682"/>
                    <a:pt x="4762500" y="251460"/>
                  </a:cubicBezTo>
                  <a:close/>
                </a:path>
              </a:pathLst>
            </a:custGeom>
            <a:blipFill>
              <a:blip r:embed="rId4"/>
              <a:stretch>
                <a:fillRect t="-33" b="-33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8265226" y="4872169"/>
            <a:ext cx="1993650" cy="397962"/>
            <a:chOff x="0" y="0"/>
            <a:chExt cx="5922783" cy="118227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924053" cy="1182276"/>
            </a:xfrm>
            <a:custGeom>
              <a:avLst/>
              <a:gdLst/>
              <a:ahLst/>
              <a:cxnLst/>
              <a:rect l="l" t="t" r="r" b="b"/>
              <a:pathLst>
                <a:path w="5924053" h="1182276">
                  <a:moveTo>
                    <a:pt x="5370333" y="1182276"/>
                  </a:moveTo>
                  <a:lnTo>
                    <a:pt x="553720" y="1182276"/>
                  </a:lnTo>
                  <a:cubicBezTo>
                    <a:pt x="247650" y="1182276"/>
                    <a:pt x="0" y="917598"/>
                    <a:pt x="0" y="591824"/>
                  </a:cubicBezTo>
                  <a:cubicBezTo>
                    <a:pt x="0" y="264692"/>
                    <a:pt x="247650" y="0"/>
                    <a:pt x="553720" y="0"/>
                  </a:cubicBezTo>
                  <a:lnTo>
                    <a:pt x="5370333" y="0"/>
                  </a:lnTo>
                  <a:cubicBezTo>
                    <a:pt x="5676403" y="0"/>
                    <a:pt x="5924053" y="264692"/>
                    <a:pt x="5924053" y="591824"/>
                  </a:cubicBezTo>
                  <a:cubicBezTo>
                    <a:pt x="5922783" y="917598"/>
                    <a:pt x="5675133" y="1182276"/>
                    <a:pt x="5370333" y="1182276"/>
                  </a:cubicBezTo>
                  <a:close/>
                </a:path>
              </a:pathLst>
            </a:custGeom>
            <a:solidFill>
              <a:srgbClr val="030303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838111" y="5004836"/>
            <a:ext cx="132630" cy="13263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7383A"/>
            </a:solid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85556" y="473659"/>
            <a:ext cx="17316887" cy="9377782"/>
          </a:xfrm>
          <a:prstGeom prst="rect">
            <a:avLst/>
          </a:prstGeom>
          <a:solidFill>
            <a:srgbClr val="EFEFEF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2864168"/>
            <a:ext cx="5495279" cy="208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League Spartan"/>
              </a:rPr>
              <a:t>QR Code Web app. No Download Required.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5095875"/>
            <a:ext cx="5495279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uce Light"/>
              </a:rPr>
              <a:t>Point your camera at the code, tap the link. Open the mobile web app.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517441" y="2412295"/>
            <a:ext cx="4098408" cy="175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uce Light"/>
              </a:rPr>
              <a:t>We help you get easy access to information specific to your product, and help you solve problems without needing to call technical support.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517441" y="4453255"/>
            <a:ext cx="4098408" cy="140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uce Light"/>
              </a:rPr>
              <a:t>You fill out your contact info, and we will skip that part on the phone. Saving you time if customer support is needed.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517441" y="6494215"/>
            <a:ext cx="4098408" cy="140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uce Light"/>
              </a:rPr>
              <a:t>The most common information is available without calling or searching the website. Content is dynamic based on availability.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764021" y="4472305"/>
            <a:ext cx="46767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League Spartan"/>
              </a:rPr>
              <a:t>02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764021" y="2431345"/>
            <a:ext cx="46767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League Spartan"/>
              </a:rPr>
              <a:t>01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764021" y="6513265"/>
            <a:ext cx="46767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League Spartan"/>
              </a:rPr>
              <a:t>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1000125"/>
            <a:ext cx="5919227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League Spartan"/>
              </a:rPr>
              <a:t>A.O. Smith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788384">
            <a:off x="5416311" y="1338046"/>
            <a:ext cx="6685532" cy="8489565"/>
          </a:xfrm>
          <a:prstGeom prst="rect">
            <a:avLst/>
          </a:prstGeom>
        </p:spPr>
      </p:pic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7614275" y="1997656"/>
            <a:ext cx="3040936" cy="6583019"/>
            <a:chOff x="0" y="0"/>
            <a:chExt cx="4762500" cy="1030986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762500" cy="10309860"/>
            </a:xfrm>
            <a:custGeom>
              <a:avLst/>
              <a:gdLst/>
              <a:ahLst/>
              <a:cxnLst/>
              <a:rect l="l" t="t" r="r" b="b"/>
              <a:pathLst>
                <a:path w="4762500" h="10309860">
                  <a:moveTo>
                    <a:pt x="4762500" y="251460"/>
                  </a:moveTo>
                  <a:lnTo>
                    <a:pt x="4762500" y="10055860"/>
                  </a:lnTo>
                  <a:cubicBezTo>
                    <a:pt x="4762500" y="10196195"/>
                    <a:pt x="4648835" y="10309860"/>
                    <a:pt x="4508500" y="10309860"/>
                  </a:cubicBezTo>
                  <a:lnTo>
                    <a:pt x="254000" y="10309860"/>
                  </a:lnTo>
                  <a:cubicBezTo>
                    <a:pt x="113665" y="10309860"/>
                    <a:pt x="0" y="10196195"/>
                    <a:pt x="0" y="10055860"/>
                  </a:cubicBezTo>
                  <a:lnTo>
                    <a:pt x="0" y="251460"/>
                  </a:lnTo>
                  <a:cubicBezTo>
                    <a:pt x="0" y="122682"/>
                    <a:pt x="95885" y="16637"/>
                    <a:pt x="219964" y="0"/>
                  </a:cubicBezTo>
                  <a:lnTo>
                    <a:pt x="4542536" y="0"/>
                  </a:lnTo>
                  <a:cubicBezTo>
                    <a:pt x="4666615" y="16637"/>
                    <a:pt x="4762500" y="122682"/>
                    <a:pt x="4762500" y="251460"/>
                  </a:cubicBezTo>
                  <a:close/>
                </a:path>
              </a:pathLst>
            </a:custGeom>
            <a:blipFill>
              <a:blip r:embed="rId3"/>
              <a:stretch>
                <a:fillRect t="-33" b="-33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8306086" y="1870546"/>
            <a:ext cx="1657314" cy="330825"/>
            <a:chOff x="0" y="0"/>
            <a:chExt cx="5922783" cy="118227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924053" cy="1182276"/>
            </a:xfrm>
            <a:custGeom>
              <a:avLst/>
              <a:gdLst/>
              <a:ahLst/>
              <a:cxnLst/>
              <a:rect l="l" t="t" r="r" b="b"/>
              <a:pathLst>
                <a:path w="5924053" h="1182276">
                  <a:moveTo>
                    <a:pt x="5370333" y="1182276"/>
                  </a:moveTo>
                  <a:lnTo>
                    <a:pt x="553720" y="1182276"/>
                  </a:lnTo>
                  <a:cubicBezTo>
                    <a:pt x="247650" y="1182276"/>
                    <a:pt x="0" y="917598"/>
                    <a:pt x="0" y="591824"/>
                  </a:cubicBezTo>
                  <a:cubicBezTo>
                    <a:pt x="0" y="264692"/>
                    <a:pt x="247650" y="0"/>
                    <a:pt x="553720" y="0"/>
                  </a:cubicBezTo>
                  <a:lnTo>
                    <a:pt x="5370333" y="0"/>
                  </a:lnTo>
                  <a:cubicBezTo>
                    <a:pt x="5676403" y="0"/>
                    <a:pt x="5924053" y="264692"/>
                    <a:pt x="5924053" y="591824"/>
                  </a:cubicBezTo>
                  <a:cubicBezTo>
                    <a:pt x="5922783" y="917598"/>
                    <a:pt x="5675133" y="1182276"/>
                    <a:pt x="5370333" y="1182276"/>
                  </a:cubicBezTo>
                  <a:close/>
                </a:path>
              </a:pathLst>
            </a:custGeom>
            <a:solidFill>
              <a:srgbClr val="030303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9613619" y="1980831"/>
            <a:ext cx="110255" cy="110255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7383A"/>
            </a:solid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85556" y="454609"/>
            <a:ext cx="17316887" cy="9377782"/>
          </a:xfrm>
          <a:prstGeom prst="rect">
            <a:avLst/>
          </a:prstGeom>
          <a:solidFill>
            <a:srgbClr val="EFEFEF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1490072"/>
            <a:ext cx="14726713" cy="114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000000"/>
                </a:solidFill>
                <a:latin typeface="League Spartan"/>
              </a:rPr>
              <a:t>How it works</a:t>
            </a:r>
          </a:p>
        </p:txBody>
      </p:sp>
      <p:sp>
        <p:nvSpPr>
          <p:cNvPr id="4" name="AutoShape 4"/>
          <p:cNvSpPr/>
          <p:nvPr/>
        </p:nvSpPr>
        <p:spPr>
          <a:xfrm>
            <a:off x="1028700" y="2501763"/>
            <a:ext cx="1175568" cy="137659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4962525"/>
            <a:ext cx="4927606" cy="452107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8700" y="3096964"/>
            <a:ext cx="4959543" cy="1646486"/>
            <a:chOff x="0" y="0"/>
            <a:chExt cx="6612725" cy="2195314"/>
          </a:xfrm>
        </p:grpSpPr>
        <p:sp>
          <p:nvSpPr>
            <p:cNvPr id="7" name="TextBox 7"/>
            <p:cNvSpPr txBox="1"/>
            <p:nvPr/>
          </p:nvSpPr>
          <p:spPr>
            <a:xfrm>
              <a:off x="0" y="635119"/>
              <a:ext cx="6612725" cy="1560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50"/>
                </a:lnSpc>
              </a:pPr>
              <a:r>
                <a:rPr lang="en-US" sz="2100">
                  <a:solidFill>
                    <a:srgbClr val="000000"/>
                  </a:solidFill>
                  <a:latin typeface="Open Sauce Light"/>
                </a:rPr>
                <a:t>Open your camera app on iOS or Android and scan the QR Code on the rating plate.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6612725" cy="493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en-US" sz="2200">
                  <a:solidFill>
                    <a:srgbClr val="000000"/>
                  </a:solidFill>
                  <a:latin typeface="League Spartan"/>
                </a:rPr>
                <a:t>Scan the QR code on our product.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1000125"/>
            <a:ext cx="5919227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League Spartan"/>
              </a:rPr>
              <a:t>A.O. Smith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664228" y="3061245"/>
            <a:ext cx="4959543" cy="2112817"/>
            <a:chOff x="0" y="-47625"/>
            <a:chExt cx="6612725" cy="2817089"/>
          </a:xfrm>
        </p:grpSpPr>
        <p:sp>
          <p:nvSpPr>
            <p:cNvPr id="11" name="TextBox 11"/>
            <p:cNvSpPr txBox="1"/>
            <p:nvPr/>
          </p:nvSpPr>
          <p:spPr>
            <a:xfrm>
              <a:off x="0" y="635119"/>
              <a:ext cx="6612725" cy="2134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50"/>
                </a:lnSpc>
              </a:pPr>
              <a:r>
                <a:rPr lang="en-US" sz="2100" dirty="0">
                  <a:solidFill>
                    <a:srgbClr val="000000"/>
                  </a:solidFill>
                  <a:latin typeface="Open Sauce Light"/>
                </a:rPr>
                <a:t>At a glance see the warranty Status, and links to Registration, Troubleshooting, Technical Support, Contractor </a:t>
              </a:r>
              <a:r>
                <a:rPr lang="en-US" sz="2100">
                  <a:solidFill>
                    <a:srgbClr val="000000"/>
                  </a:solidFill>
                  <a:latin typeface="Open Sauce Light"/>
                </a:rPr>
                <a:t>or Service </a:t>
              </a:r>
              <a:r>
                <a:rPr lang="en-US" sz="2100" dirty="0">
                  <a:solidFill>
                    <a:srgbClr val="000000"/>
                  </a:solidFill>
                  <a:latin typeface="Open Sauce Light"/>
                </a:rPr>
                <a:t>Parts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6612725" cy="493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en-US" sz="2200">
                  <a:solidFill>
                    <a:srgbClr val="000000"/>
                  </a:solidFill>
                  <a:latin typeface="League Spartan"/>
                </a:rPr>
                <a:t>Product Specific info and tools.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299757" y="3096964"/>
            <a:ext cx="4959543" cy="2046536"/>
            <a:chOff x="0" y="0"/>
            <a:chExt cx="6612725" cy="2728714"/>
          </a:xfrm>
        </p:grpSpPr>
        <p:sp>
          <p:nvSpPr>
            <p:cNvPr id="14" name="TextBox 14"/>
            <p:cNvSpPr txBox="1"/>
            <p:nvPr/>
          </p:nvSpPr>
          <p:spPr>
            <a:xfrm>
              <a:off x="0" y="635119"/>
              <a:ext cx="6612725" cy="2093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50"/>
                </a:lnSpc>
              </a:pPr>
              <a:r>
                <a:rPr lang="en-US" sz="2100">
                  <a:solidFill>
                    <a:srgbClr val="000000"/>
                  </a:solidFill>
                  <a:latin typeface="Open Sauce Light"/>
                </a:rPr>
                <a:t>Using a Prefilled serial from the scan, the user can fill out the relevant issue, saving time with the agent on the phone.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6612725" cy="493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en-US" sz="2200">
                  <a:solidFill>
                    <a:srgbClr val="000000"/>
                  </a:solidFill>
                  <a:latin typeface="League Spartan"/>
                </a:rPr>
                <a:t>In Warranty Case Creation</a:t>
              </a:r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788384">
            <a:off x="6601513" y="4993345"/>
            <a:ext cx="4462231" cy="5666325"/>
          </a:xfrm>
          <a:prstGeom prst="rect">
            <a:avLst/>
          </a:prstGeom>
        </p:spPr>
      </p:pic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8068535" y="5433599"/>
            <a:ext cx="2029660" cy="4393809"/>
            <a:chOff x="0" y="0"/>
            <a:chExt cx="4762500" cy="1030986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762500" cy="10309860"/>
            </a:xfrm>
            <a:custGeom>
              <a:avLst/>
              <a:gdLst/>
              <a:ahLst/>
              <a:cxnLst/>
              <a:rect l="l" t="t" r="r" b="b"/>
              <a:pathLst>
                <a:path w="4762500" h="10309860">
                  <a:moveTo>
                    <a:pt x="4762500" y="251460"/>
                  </a:moveTo>
                  <a:lnTo>
                    <a:pt x="4762500" y="10055860"/>
                  </a:lnTo>
                  <a:cubicBezTo>
                    <a:pt x="4762500" y="10196195"/>
                    <a:pt x="4648835" y="10309860"/>
                    <a:pt x="4508500" y="10309860"/>
                  </a:cubicBezTo>
                  <a:lnTo>
                    <a:pt x="254000" y="10309860"/>
                  </a:lnTo>
                  <a:cubicBezTo>
                    <a:pt x="113665" y="10309860"/>
                    <a:pt x="0" y="10196195"/>
                    <a:pt x="0" y="10055860"/>
                  </a:cubicBezTo>
                  <a:lnTo>
                    <a:pt x="0" y="251460"/>
                  </a:lnTo>
                  <a:cubicBezTo>
                    <a:pt x="0" y="122682"/>
                    <a:pt x="95885" y="16637"/>
                    <a:pt x="219964" y="0"/>
                  </a:cubicBezTo>
                  <a:lnTo>
                    <a:pt x="4542536" y="0"/>
                  </a:lnTo>
                  <a:cubicBezTo>
                    <a:pt x="4666615" y="16637"/>
                    <a:pt x="4762500" y="122682"/>
                    <a:pt x="4762500" y="251460"/>
                  </a:cubicBezTo>
                  <a:close/>
                </a:path>
              </a:pathLst>
            </a:custGeom>
            <a:blipFill>
              <a:blip r:embed="rId4"/>
              <a:stretch>
                <a:fillRect t="-33" b="-33"/>
              </a:stretch>
            </a:blip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788384">
            <a:off x="12271095" y="5015710"/>
            <a:ext cx="4427007" cy="5621596"/>
          </a:xfrm>
          <a:prstGeom prst="rect">
            <a:avLst/>
          </a:prstGeom>
        </p:spPr>
      </p:pic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3726536" y="5452488"/>
            <a:ext cx="2013639" cy="4359125"/>
            <a:chOff x="0" y="0"/>
            <a:chExt cx="4762500" cy="1030986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762500" cy="10309860"/>
            </a:xfrm>
            <a:custGeom>
              <a:avLst/>
              <a:gdLst/>
              <a:ahLst/>
              <a:cxnLst/>
              <a:rect l="l" t="t" r="r" b="b"/>
              <a:pathLst>
                <a:path w="4762500" h="10309860">
                  <a:moveTo>
                    <a:pt x="4762500" y="251460"/>
                  </a:moveTo>
                  <a:lnTo>
                    <a:pt x="4762500" y="10055860"/>
                  </a:lnTo>
                  <a:cubicBezTo>
                    <a:pt x="4762500" y="10196195"/>
                    <a:pt x="4648835" y="10309860"/>
                    <a:pt x="4508500" y="10309860"/>
                  </a:cubicBezTo>
                  <a:lnTo>
                    <a:pt x="254000" y="10309860"/>
                  </a:lnTo>
                  <a:cubicBezTo>
                    <a:pt x="113665" y="10309860"/>
                    <a:pt x="0" y="10196195"/>
                    <a:pt x="0" y="10055860"/>
                  </a:cubicBezTo>
                  <a:lnTo>
                    <a:pt x="0" y="251460"/>
                  </a:lnTo>
                  <a:cubicBezTo>
                    <a:pt x="0" y="122682"/>
                    <a:pt x="95885" y="16637"/>
                    <a:pt x="219964" y="0"/>
                  </a:cubicBezTo>
                  <a:lnTo>
                    <a:pt x="4542536" y="0"/>
                  </a:lnTo>
                  <a:cubicBezTo>
                    <a:pt x="4666615" y="16637"/>
                    <a:pt x="4762500" y="122682"/>
                    <a:pt x="4762500" y="251460"/>
                  </a:cubicBezTo>
                  <a:close/>
                </a:path>
              </a:pathLst>
            </a:custGeom>
            <a:blipFill>
              <a:blip r:embed="rId5"/>
              <a:stretch>
                <a:fillRect l="-134" r="-134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85556" y="454609"/>
            <a:ext cx="17316887" cy="9377782"/>
          </a:xfrm>
          <a:prstGeom prst="rect">
            <a:avLst/>
          </a:prstGeom>
          <a:solidFill>
            <a:srgbClr val="EFEFEF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1490072"/>
            <a:ext cx="14726713" cy="114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000000"/>
                </a:solidFill>
                <a:latin typeface="League Spartan"/>
              </a:rPr>
              <a:t>Support in 1,2,3.</a:t>
            </a:r>
          </a:p>
        </p:txBody>
      </p:sp>
      <p:sp>
        <p:nvSpPr>
          <p:cNvPr id="4" name="AutoShape 4"/>
          <p:cNvSpPr/>
          <p:nvPr/>
        </p:nvSpPr>
        <p:spPr>
          <a:xfrm>
            <a:off x="1028700" y="2501763"/>
            <a:ext cx="1175568" cy="137659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5" name="TextBox 5"/>
          <p:cNvSpPr txBox="1"/>
          <p:nvPr/>
        </p:nvSpPr>
        <p:spPr>
          <a:xfrm>
            <a:off x="1028700" y="3049339"/>
            <a:ext cx="4959543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80" lvl="1" indent="-237490">
              <a:lnSpc>
                <a:spcPts val="3079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League Spartan"/>
              </a:rPr>
              <a:t>Fill Out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664228" y="3049339"/>
            <a:ext cx="4959543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200">
                <a:solidFill>
                  <a:srgbClr val="000000"/>
                </a:solidFill>
                <a:latin typeface="League Spartan"/>
              </a:rPr>
              <a:t>2. Submit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788384">
            <a:off x="84409" y="3286755"/>
            <a:ext cx="5886791" cy="7475291"/>
          </a:xfrm>
          <a:prstGeom prst="rect">
            <a:avLst/>
          </a:prstGeom>
        </p:spPr>
      </p:pic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2019775" y="3867559"/>
            <a:ext cx="2677626" cy="5796525"/>
            <a:chOff x="0" y="0"/>
            <a:chExt cx="4762500" cy="103098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762500" cy="10309860"/>
            </a:xfrm>
            <a:custGeom>
              <a:avLst/>
              <a:gdLst/>
              <a:ahLst/>
              <a:cxnLst/>
              <a:rect l="l" t="t" r="r" b="b"/>
              <a:pathLst>
                <a:path w="4762500" h="10309860">
                  <a:moveTo>
                    <a:pt x="4762500" y="251460"/>
                  </a:moveTo>
                  <a:lnTo>
                    <a:pt x="4762500" y="10055860"/>
                  </a:lnTo>
                  <a:cubicBezTo>
                    <a:pt x="4762500" y="10196195"/>
                    <a:pt x="4648835" y="10309860"/>
                    <a:pt x="4508500" y="10309860"/>
                  </a:cubicBezTo>
                  <a:lnTo>
                    <a:pt x="254000" y="10309860"/>
                  </a:lnTo>
                  <a:cubicBezTo>
                    <a:pt x="113665" y="10309860"/>
                    <a:pt x="0" y="10196195"/>
                    <a:pt x="0" y="10055860"/>
                  </a:cubicBezTo>
                  <a:lnTo>
                    <a:pt x="0" y="251460"/>
                  </a:lnTo>
                  <a:cubicBezTo>
                    <a:pt x="0" y="122682"/>
                    <a:pt x="95885" y="16637"/>
                    <a:pt x="219964" y="0"/>
                  </a:cubicBezTo>
                  <a:lnTo>
                    <a:pt x="4542536" y="0"/>
                  </a:lnTo>
                  <a:cubicBezTo>
                    <a:pt x="4666615" y="16637"/>
                    <a:pt x="4762500" y="122682"/>
                    <a:pt x="4762500" y="251460"/>
                  </a:cubicBezTo>
                  <a:close/>
                </a:path>
              </a:pathLst>
            </a:custGeom>
            <a:blipFill>
              <a:blip r:embed="rId3"/>
              <a:stretch>
                <a:fillRect t="-53" b="-53"/>
              </a:stretch>
            </a:blip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788384">
            <a:off x="5448661" y="3286755"/>
            <a:ext cx="5886791" cy="7475291"/>
          </a:xfrm>
          <a:prstGeom prst="rect">
            <a:avLst/>
          </a:prstGeom>
        </p:spPr>
      </p:pic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7384027" y="3867559"/>
            <a:ext cx="2677626" cy="5796525"/>
            <a:chOff x="0" y="0"/>
            <a:chExt cx="4762500" cy="103098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762500" cy="10309860"/>
            </a:xfrm>
            <a:custGeom>
              <a:avLst/>
              <a:gdLst/>
              <a:ahLst/>
              <a:cxnLst/>
              <a:rect l="l" t="t" r="r" b="b"/>
              <a:pathLst>
                <a:path w="4762500" h="10309860">
                  <a:moveTo>
                    <a:pt x="4762500" y="251460"/>
                  </a:moveTo>
                  <a:lnTo>
                    <a:pt x="4762500" y="10055860"/>
                  </a:lnTo>
                  <a:cubicBezTo>
                    <a:pt x="4762500" y="10196195"/>
                    <a:pt x="4648835" y="10309860"/>
                    <a:pt x="4508500" y="10309860"/>
                  </a:cubicBezTo>
                  <a:lnTo>
                    <a:pt x="254000" y="10309860"/>
                  </a:lnTo>
                  <a:cubicBezTo>
                    <a:pt x="113665" y="10309860"/>
                    <a:pt x="0" y="10196195"/>
                    <a:pt x="0" y="10055860"/>
                  </a:cubicBezTo>
                  <a:lnTo>
                    <a:pt x="0" y="251460"/>
                  </a:lnTo>
                  <a:cubicBezTo>
                    <a:pt x="0" y="122682"/>
                    <a:pt x="95885" y="16637"/>
                    <a:pt x="219964" y="0"/>
                  </a:cubicBezTo>
                  <a:lnTo>
                    <a:pt x="4542536" y="0"/>
                  </a:lnTo>
                  <a:cubicBezTo>
                    <a:pt x="4666615" y="16637"/>
                    <a:pt x="4762500" y="122682"/>
                    <a:pt x="4762500" y="251460"/>
                  </a:cubicBezTo>
                  <a:close/>
                </a:path>
              </a:pathLst>
            </a:custGeom>
            <a:blipFill>
              <a:blip r:embed="rId4"/>
              <a:stretch>
                <a:fillRect l="-134" r="-134"/>
              </a:stretch>
            </a:blip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296397" y="4029437"/>
            <a:ext cx="5962903" cy="468889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028700" y="1000125"/>
            <a:ext cx="5919227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League Spartan"/>
              </a:rPr>
              <a:t>A.O. Smith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299757" y="3049339"/>
            <a:ext cx="4959543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200">
                <a:solidFill>
                  <a:srgbClr val="000000"/>
                </a:solidFill>
                <a:latin typeface="League Spartan"/>
              </a:rPr>
              <a:t>3. Behind the scenes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85556" y="454609"/>
            <a:ext cx="17316887" cy="9377782"/>
          </a:xfrm>
          <a:prstGeom prst="rect">
            <a:avLst/>
          </a:prstGeom>
          <a:solidFill>
            <a:srgbClr val="EFEFEF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3895725"/>
            <a:ext cx="6949700" cy="114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000000"/>
                </a:solidFill>
                <a:latin typeface="League Spartan"/>
              </a:rPr>
              <a:t>Summary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472784" y="2542152"/>
            <a:ext cx="7786516" cy="1186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>
                <a:solidFill>
                  <a:srgbClr val="000000"/>
                </a:solidFill>
                <a:latin typeface="Open Sauce Light"/>
              </a:rPr>
              <a:t>This project is built to centralize existing tools and product-specific information in one place. Over time, more tools and information will be added.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676330" y="2580252"/>
            <a:ext cx="467670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200">
                <a:solidFill>
                  <a:srgbClr val="000000"/>
                </a:solidFill>
                <a:latin typeface="League Spartan"/>
              </a:rPr>
              <a:t>01</a:t>
            </a:r>
          </a:p>
        </p:txBody>
      </p:sp>
      <p:sp>
        <p:nvSpPr>
          <p:cNvPr id="6" name="AutoShape 6"/>
          <p:cNvSpPr/>
          <p:nvPr/>
        </p:nvSpPr>
        <p:spPr>
          <a:xfrm>
            <a:off x="1028700" y="6457950"/>
            <a:ext cx="1175568" cy="137659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7" name="TextBox 7"/>
          <p:cNvSpPr txBox="1"/>
          <p:nvPr/>
        </p:nvSpPr>
        <p:spPr>
          <a:xfrm>
            <a:off x="9472784" y="4505891"/>
            <a:ext cx="7786516" cy="786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>
                <a:solidFill>
                  <a:srgbClr val="000000"/>
                </a:solidFill>
                <a:latin typeface="Open Sauce Light"/>
              </a:rPr>
              <a:t>Scan the QR code on the rating plate of any of our heaters to load the web app.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472784" y="6469629"/>
            <a:ext cx="7786516" cy="1186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>
                <a:solidFill>
                  <a:srgbClr val="000000"/>
                </a:solidFill>
                <a:latin typeface="Open Sauce Light"/>
              </a:rPr>
              <a:t>We are launching with Model Info, Warranty Status, Registration, Troubleshooting Videos, Technical Support Case Creation, and Contractor / Retail Locator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676330" y="4553516"/>
            <a:ext cx="467670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200">
                <a:solidFill>
                  <a:srgbClr val="000000"/>
                </a:solidFill>
                <a:latin typeface="League Spartan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676330" y="6517254"/>
            <a:ext cx="467670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200">
                <a:solidFill>
                  <a:srgbClr val="000000"/>
                </a:solidFill>
                <a:latin typeface="League Spartan"/>
              </a:rPr>
              <a:t>03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6991245" y="8907589"/>
            <a:ext cx="268055" cy="350711"/>
            <a:chOff x="0" y="0"/>
            <a:chExt cx="357406" cy="467614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0597" y="150806"/>
              <a:ext cx="467614" cy="16600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150806" y="150806"/>
              <a:ext cx="467614" cy="166003"/>
            </a:xfrm>
            <a:prstGeom prst="rect">
              <a:avLst/>
            </a:prstGeom>
          </p:spPr>
        </p:pic>
      </p:grpSp>
      <p:sp>
        <p:nvSpPr>
          <p:cNvPr id="14" name="TextBox 14"/>
          <p:cNvSpPr txBox="1"/>
          <p:nvPr/>
        </p:nvSpPr>
        <p:spPr>
          <a:xfrm>
            <a:off x="1028700" y="1000125"/>
            <a:ext cx="5919227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League Spartan"/>
              </a:rPr>
              <a:t>A.O. Smith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DB74A085A68442A67E904E4FFD3A5A" ma:contentTypeVersion="14" ma:contentTypeDescription="Create a new document." ma:contentTypeScope="" ma:versionID="583ca281fd03415bb9b4d6a0f358d9b6">
  <xsd:schema xmlns:xsd="http://www.w3.org/2001/XMLSchema" xmlns:xs="http://www.w3.org/2001/XMLSchema" xmlns:p="http://schemas.microsoft.com/office/2006/metadata/properties" xmlns:ns2="c4dc1433-e3d0-43bb-ba68-850d05000b5d" xmlns:ns3="1bcfc98b-2b1c-48cc-be3d-ae54ab72de2c" targetNamespace="http://schemas.microsoft.com/office/2006/metadata/properties" ma:root="true" ma:fieldsID="1fa4f1d95e054fd6df7d80aab1c2e4ab" ns2:_="" ns3:_="">
    <xsd:import namespace="c4dc1433-e3d0-43bb-ba68-850d05000b5d"/>
    <xsd:import namespace="1bcfc98b-2b1c-48cc-be3d-ae54ab72de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dc1433-e3d0-43bb-ba68-850d05000b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f3810a4-06f9-45af-a9aa-77f48377ff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fc98b-2b1c-48cc-be3d-ae54ab72de2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d1e353aa-9921-4469-91a0-fe2b3d870907}" ma:internalName="TaxCatchAll" ma:showField="CatchAllData" ma:web="1bcfc98b-2b1c-48cc-be3d-ae54ab72de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dc1433-e3d0-43bb-ba68-850d05000b5d">
      <Terms xmlns="http://schemas.microsoft.com/office/infopath/2007/PartnerControls"/>
    </lcf76f155ced4ddcb4097134ff3c332f>
    <TaxCatchAll xmlns="1bcfc98b-2b1c-48cc-be3d-ae54ab72de2c" xsi:nil="true"/>
    <SharedWithUsers xmlns="1bcfc98b-2b1c-48cc-be3d-ae54ab72de2c">
      <UserInfo>
        <DisplayName>Holmes, Leigh N</DisplayName>
        <AccountId>72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DDD8BB-C74E-46C4-9638-EEFB73CAFE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dc1433-e3d0-43bb-ba68-850d05000b5d"/>
    <ds:schemaRef ds:uri="1bcfc98b-2b1c-48cc-be3d-ae54ab72de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54EB7B-32C6-495B-9EBF-656F740043B3}">
  <ds:schemaRefs>
    <ds:schemaRef ds:uri="http://schemas.openxmlformats.org/package/2006/metadata/core-properties"/>
    <ds:schemaRef ds:uri="c4dc1433-e3d0-43bb-ba68-850d05000b5d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1bcfc98b-2b1c-48cc-be3d-ae54ab72de2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16AFA97-FE86-4818-9E22-EFA333567A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Microsoft Office PowerPoint</Application>
  <PresentationFormat>Custom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Open Sauce Light</vt:lpstr>
      <vt:lpstr>League Spartan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QRC 2023 Overview</dc:title>
  <dc:creator>Holmes, Leigh</dc:creator>
  <cp:lastModifiedBy>Holmes, Leigh</cp:lastModifiedBy>
  <cp:revision>2</cp:revision>
  <dcterms:created xsi:type="dcterms:W3CDTF">2006-08-16T00:00:00Z</dcterms:created>
  <dcterms:modified xsi:type="dcterms:W3CDTF">2023-10-26T20:31:43Z</dcterms:modified>
  <dc:identifier>DAFXfN5U5K8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0x01010089DB74A085A68442A67E904E4FFD3A5A</vt:lpwstr>
  </property>
</Properties>
</file>